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alibri" panose="020F0502020204030204" pitchFamily="34" charset="0"/>
      <p:regular r:id="rId15"/>
      <p:bold r:id="rId16"/>
      <p:italic r:id="rId17"/>
      <p:boldItalic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sv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12/29/2021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4084"/>
          <a:stretch>
            <a:fillRect/>
          </a:stretch>
        </p:blipFill>
        <p:spPr>
          <a:xfrm>
            <a:off x="0" y="0"/>
            <a:ext cx="18288000" cy="10287000"/>
          </a:xfrm>
          <a:prstGeom prst="rect">
            <a:avLst/>
          </a:prstGeom>
        </p:spPr>
      </p:pic>
      <p:grpSp>
        <p:nvGrpSpPr>
          <p:cNvPr id="5" name="Group 5"/>
          <p:cNvGrpSpPr/>
          <p:nvPr/>
        </p:nvGrpSpPr>
        <p:grpSpPr>
          <a:xfrm>
            <a:off x="457200" y="6544677"/>
            <a:ext cx="9734718" cy="3616325"/>
            <a:chOff x="-571056" y="374612"/>
            <a:chExt cx="12979625" cy="4821767"/>
          </a:xfrm>
        </p:grpSpPr>
        <p:sp>
          <p:nvSpPr>
            <p:cNvPr id="6" name="TextBox 6"/>
            <p:cNvSpPr txBox="1"/>
            <p:nvPr/>
          </p:nvSpPr>
          <p:spPr>
            <a:xfrm>
              <a:off x="-571056" y="374612"/>
              <a:ext cx="12408569" cy="4038600"/>
            </a:xfrm>
            <a:prstGeom prst="rect">
              <a:avLst/>
            </a:prstGeom>
          </p:spPr>
          <p:txBody>
            <a:bodyPr lIns="0" tIns="0" rIns="0" bIns="0" rtlCol="0" anchor="t">
              <a:spAutoFit/>
            </a:bodyPr>
            <a:lstStyle/>
            <a:p>
              <a:pPr>
                <a:lnSpc>
                  <a:spcPts val="11999"/>
                </a:lnSpc>
              </a:pPr>
              <a:r>
                <a:rPr lang="en-US" sz="9999" b="1" spc="299" dirty="0">
                  <a:solidFill>
                    <a:srgbClr val="FFFFFF"/>
                  </a:solidFill>
                  <a:latin typeface="+mj-lt"/>
                </a:rPr>
                <a:t>AUTOMATIC FISH FEEDER</a:t>
              </a:r>
            </a:p>
          </p:txBody>
        </p:sp>
        <p:sp>
          <p:nvSpPr>
            <p:cNvPr id="7" name="TextBox 7"/>
            <p:cNvSpPr txBox="1"/>
            <p:nvPr/>
          </p:nvSpPr>
          <p:spPr>
            <a:xfrm>
              <a:off x="0" y="4413212"/>
              <a:ext cx="12408569" cy="783167"/>
            </a:xfrm>
            <a:prstGeom prst="rect">
              <a:avLst/>
            </a:prstGeom>
          </p:spPr>
          <p:txBody>
            <a:bodyPr lIns="0" tIns="0" rIns="0" bIns="0" rtlCol="0" anchor="t">
              <a:spAutoFit/>
            </a:bodyPr>
            <a:lstStyle/>
            <a:p>
              <a:pPr>
                <a:lnSpc>
                  <a:spcPts val="4900"/>
                </a:lnSpc>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066CB"/>
        </a:solidFill>
        <a:effectLst/>
      </p:bgPr>
    </p:bg>
    <p:spTree>
      <p:nvGrpSpPr>
        <p:cNvPr id="1" name=""/>
        <p:cNvGrpSpPr/>
        <p:nvPr/>
      </p:nvGrpSpPr>
      <p:grpSpPr>
        <a:xfrm>
          <a:off x="0" y="0"/>
          <a:ext cx="0" cy="0"/>
          <a:chOff x="0" y="0"/>
          <a:chExt cx="0" cy="0"/>
        </a:xfrm>
      </p:grpSpPr>
      <p:grpSp>
        <p:nvGrpSpPr>
          <p:cNvPr id="2" name="Group 2"/>
          <p:cNvGrpSpPr/>
          <p:nvPr/>
        </p:nvGrpSpPr>
        <p:grpSpPr>
          <a:xfrm>
            <a:off x="408186" y="2933700"/>
            <a:ext cx="16582165" cy="6224038"/>
            <a:chOff x="0" y="38100"/>
            <a:chExt cx="22109553" cy="8298717"/>
          </a:xfrm>
        </p:grpSpPr>
        <p:sp>
          <p:nvSpPr>
            <p:cNvPr id="3" name="TextBox 3"/>
            <p:cNvSpPr txBox="1"/>
            <p:nvPr/>
          </p:nvSpPr>
          <p:spPr>
            <a:xfrm>
              <a:off x="0" y="38100"/>
              <a:ext cx="22109553" cy="955991"/>
            </a:xfrm>
            <a:prstGeom prst="rect">
              <a:avLst/>
            </a:prstGeom>
          </p:spPr>
          <p:txBody>
            <a:bodyPr lIns="0" tIns="0" rIns="0" bIns="0" rtlCol="0" anchor="t">
              <a:spAutoFit/>
            </a:bodyPr>
            <a:lstStyle/>
            <a:p>
              <a:pPr>
                <a:lnSpc>
                  <a:spcPts val="5381"/>
                </a:lnSpc>
              </a:pPr>
              <a:r>
                <a:rPr lang="en-US" sz="4892" b="1" dirty="0">
                  <a:solidFill>
                    <a:srgbClr val="FFFFFF"/>
                  </a:solidFill>
                  <a:latin typeface="+mj-lt"/>
                </a:rPr>
                <a:t>Servo Motor:</a:t>
              </a:r>
            </a:p>
          </p:txBody>
        </p:sp>
        <p:sp>
          <p:nvSpPr>
            <p:cNvPr id="4" name="TextBox 4"/>
            <p:cNvSpPr txBox="1"/>
            <p:nvPr/>
          </p:nvSpPr>
          <p:spPr>
            <a:xfrm>
              <a:off x="0" y="1632503"/>
              <a:ext cx="22109553" cy="6704314"/>
            </a:xfrm>
            <a:prstGeom prst="rect">
              <a:avLst/>
            </a:prstGeom>
          </p:spPr>
          <p:txBody>
            <a:bodyPr lIns="0" tIns="0" rIns="0" bIns="0" rtlCol="0" anchor="t">
              <a:spAutoFit/>
            </a:bodyPr>
            <a:lstStyle/>
            <a:p>
              <a:pPr marL="539749" lvl="1" indent="-269875">
                <a:lnSpc>
                  <a:spcPts val="4999"/>
                </a:lnSpc>
                <a:buFont typeface="Arial"/>
                <a:buChar char="•"/>
              </a:pPr>
              <a:r>
                <a:rPr lang="en-US" sz="2499" b="1" spc="12" dirty="0">
                  <a:solidFill>
                    <a:srgbClr val="FFFFFF"/>
                  </a:solidFill>
                  <a:latin typeface="+mj-lt"/>
                </a:rPr>
                <a:t>A servomotor is </a:t>
              </a:r>
              <a:r>
                <a:rPr lang="en-US" sz="2499" b="1" spc="5" dirty="0">
                  <a:solidFill>
                    <a:srgbClr val="FFFFFF"/>
                  </a:solidFill>
                  <a:latin typeface="+mj-lt"/>
                </a:rPr>
                <a:t>a rotary actuator or linear actuator that allows for precise control of angular or linear position, velocity and acceleration. It consists of a suitable motor coupled to a sensor for position feedback.</a:t>
              </a:r>
            </a:p>
            <a:p>
              <a:pPr>
                <a:lnSpc>
                  <a:spcPts val="9779"/>
                </a:lnSpc>
              </a:pPr>
              <a:r>
                <a:rPr lang="en-US" sz="4889" b="1" spc="24" dirty="0">
                  <a:solidFill>
                    <a:srgbClr val="FFFFFF"/>
                  </a:solidFill>
                  <a:latin typeface="+mj-lt"/>
                </a:rPr>
                <a:t>Jump Wires:</a:t>
              </a:r>
            </a:p>
            <a:p>
              <a:pPr>
                <a:lnSpc>
                  <a:spcPts val="4999"/>
                </a:lnSpc>
              </a:pPr>
              <a:endParaRPr lang="en-US" sz="4889" b="1" spc="24" dirty="0">
                <a:solidFill>
                  <a:srgbClr val="FFFFFF"/>
                </a:solidFill>
                <a:latin typeface="+mj-lt"/>
              </a:endParaRPr>
            </a:p>
            <a:p>
              <a:pPr marL="539749" lvl="1" indent="-269875">
                <a:lnSpc>
                  <a:spcPts val="4999"/>
                </a:lnSpc>
                <a:buFont typeface="Arial"/>
                <a:buChar char="•"/>
              </a:pPr>
              <a:r>
                <a:rPr lang="en-US" sz="2499" b="1" spc="12" dirty="0">
                  <a:solidFill>
                    <a:srgbClr val="FFFFFF"/>
                  </a:solidFill>
                  <a:latin typeface="+mj-lt"/>
                </a:rPr>
                <a:t>A jump wire is an electrical wire, or group of them in a cable, with a connector or pin at each end, which is normally used to interconnect the components of a breadboard or other prototype or test circuit, internally or with other equipment or components, without soldering.</a:t>
              </a:r>
            </a:p>
          </p:txBody>
        </p:sp>
      </p:grpSp>
      <p:sp>
        <p:nvSpPr>
          <p:cNvPr id="5" name="TextBox 5"/>
          <p:cNvSpPr txBox="1"/>
          <p:nvPr/>
        </p:nvSpPr>
        <p:spPr>
          <a:xfrm>
            <a:off x="431999" y="355380"/>
            <a:ext cx="9175214" cy="923925"/>
          </a:xfrm>
          <a:prstGeom prst="rect">
            <a:avLst/>
          </a:prstGeom>
        </p:spPr>
        <p:txBody>
          <a:bodyPr lIns="0" tIns="0" rIns="0" bIns="0" rtlCol="0" anchor="t">
            <a:spAutoFit/>
          </a:bodyPr>
          <a:lstStyle/>
          <a:p>
            <a:pPr>
              <a:lnSpc>
                <a:spcPts val="7200"/>
              </a:lnSpc>
            </a:pPr>
            <a:r>
              <a:rPr lang="en-US" sz="6000" b="1" spc="179" dirty="0">
                <a:solidFill>
                  <a:srgbClr val="FFFFFF"/>
                </a:solidFill>
                <a:latin typeface="+mj-lt"/>
              </a:rPr>
              <a:t>Components:</a:t>
            </a:r>
          </a:p>
        </p:txBody>
      </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13768809" y="-10850"/>
            <a:ext cx="4519191" cy="2580310"/>
          </a:xfrm>
          <a:prstGeom prst="rect">
            <a:avLst/>
          </a:prstGeom>
        </p:spPr>
      </p:pic>
      <p:sp>
        <p:nvSpPr>
          <p:cNvPr id="7" name="AutoShape 7"/>
          <p:cNvSpPr/>
          <p:nvPr/>
        </p:nvSpPr>
        <p:spPr>
          <a:xfrm rot="-10800000">
            <a:off x="216269" y="1460056"/>
            <a:ext cx="7651215" cy="0"/>
          </a:xfrm>
          <a:prstGeom prst="line">
            <a:avLst/>
          </a:prstGeom>
          <a:ln w="76200" cap="rnd">
            <a:solidFill>
              <a:srgbClr val="FFFFFF"/>
            </a:solidFill>
            <a:prstDash val="sysDot"/>
            <a:headEnd type="none" w="sm" len="sm"/>
            <a:tailEnd type="none" w="sm" len="sm"/>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7482699" y="-4299906"/>
            <a:ext cx="14931229" cy="12929771"/>
            <a:chOff x="0" y="0"/>
            <a:chExt cx="4282440" cy="3708400"/>
          </a:xfrm>
        </p:grpSpPr>
        <p:sp>
          <p:nvSpPr>
            <p:cNvPr id="3"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9721" r="-9721"/>
              </a:stretch>
            </a:blipFill>
          </p:spPr>
        </p:sp>
      </p:grpSp>
      <p:sp>
        <p:nvSpPr>
          <p:cNvPr id="6" name="TextBox 6"/>
          <p:cNvSpPr txBox="1"/>
          <p:nvPr/>
        </p:nvSpPr>
        <p:spPr>
          <a:xfrm>
            <a:off x="38100" y="2059306"/>
            <a:ext cx="7518599" cy="7475219"/>
          </a:xfrm>
          <a:prstGeom prst="rect">
            <a:avLst/>
          </a:prstGeom>
        </p:spPr>
        <p:txBody>
          <a:bodyPr lIns="0" tIns="0" rIns="0" bIns="0" rtlCol="0" anchor="t">
            <a:spAutoFit/>
          </a:bodyPr>
          <a:lstStyle/>
          <a:p>
            <a:pPr marL="712472" lvl="1" indent="-356236" algn="just">
              <a:lnSpc>
                <a:spcPts val="6600"/>
              </a:lnSpc>
              <a:buFont typeface="Arial"/>
              <a:buChar char="•"/>
            </a:pPr>
            <a:r>
              <a:rPr lang="en-US" sz="3300" b="1" spc="-66" dirty="0">
                <a:latin typeface="+mj-lt"/>
              </a:rPr>
              <a:t>We have used funnel and normal </a:t>
            </a:r>
            <a:r>
              <a:rPr lang="en-US" sz="3300" b="1" spc="-66" dirty="0" err="1">
                <a:latin typeface="+mj-lt"/>
              </a:rPr>
              <a:t>plaste</a:t>
            </a:r>
            <a:r>
              <a:rPr lang="en-US" sz="3300" b="1" spc="-66" dirty="0">
                <a:latin typeface="+mj-lt"/>
              </a:rPr>
              <a:t> closer while automating it opens and closes based on the   code written in Arduino IDE and encoded in the Node MCU </a:t>
            </a:r>
          </a:p>
          <a:p>
            <a:pPr marL="712472" lvl="1" indent="-356236" algn="just">
              <a:lnSpc>
                <a:spcPts val="6600"/>
              </a:lnSpc>
              <a:buFont typeface="Arial"/>
              <a:buChar char="•"/>
            </a:pPr>
            <a:r>
              <a:rPr lang="en-US" sz="3300" b="1" spc="-66" dirty="0">
                <a:latin typeface="+mj-lt"/>
              </a:rPr>
              <a:t>We have created a html local host page which works based on the local </a:t>
            </a:r>
            <a:r>
              <a:rPr lang="en-US" sz="3300" b="1" spc="-66" dirty="0" err="1">
                <a:latin typeface="+mj-lt"/>
              </a:rPr>
              <a:t>ip</a:t>
            </a:r>
            <a:r>
              <a:rPr lang="en-US" sz="3300" b="1" spc="-66" dirty="0">
                <a:latin typeface="+mj-lt"/>
              </a:rPr>
              <a:t> address we can feed the fish automatically using this technique</a:t>
            </a:r>
          </a:p>
        </p:txBody>
      </p:sp>
      <p:sp>
        <p:nvSpPr>
          <p:cNvPr id="7" name="TextBox 7"/>
          <p:cNvSpPr txBox="1"/>
          <p:nvPr/>
        </p:nvSpPr>
        <p:spPr>
          <a:xfrm>
            <a:off x="533400" y="952500"/>
            <a:ext cx="5567542" cy="586764"/>
          </a:xfrm>
          <a:prstGeom prst="rect">
            <a:avLst/>
          </a:prstGeom>
        </p:spPr>
        <p:txBody>
          <a:bodyPr lIns="0" tIns="0" rIns="0" bIns="0" rtlCol="0" anchor="t">
            <a:spAutoFit/>
          </a:bodyPr>
          <a:lstStyle/>
          <a:p>
            <a:pPr>
              <a:lnSpc>
                <a:spcPts val="4200"/>
              </a:lnSpc>
            </a:pPr>
            <a:r>
              <a:rPr lang="en-US" sz="5000" b="1" spc="105" dirty="0">
                <a:solidFill>
                  <a:srgbClr val="1836B2"/>
                </a:solidFill>
                <a:latin typeface="+mj-lt"/>
              </a:rPr>
              <a:t>Working:</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a:off x="11278957" y="2051509"/>
            <a:ext cx="7042380" cy="6469016"/>
            <a:chOff x="0" y="0"/>
            <a:chExt cx="12982803" cy="12730098"/>
          </a:xfrm>
        </p:grpSpPr>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0" y="6357796"/>
              <a:ext cx="11160540" cy="6372302"/>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1822263" y="0"/>
              <a:ext cx="11160540" cy="6372302"/>
            </a:xfrm>
            <a:prstGeom prst="rect">
              <a:avLst/>
            </a:prstGeom>
          </p:spPr>
        </p:pic>
      </p:grpSp>
      <p:grpSp>
        <p:nvGrpSpPr>
          <p:cNvPr id="5" name="Group 5"/>
          <p:cNvGrpSpPr/>
          <p:nvPr/>
        </p:nvGrpSpPr>
        <p:grpSpPr>
          <a:xfrm>
            <a:off x="646811" y="507050"/>
            <a:ext cx="9798425" cy="8422540"/>
            <a:chOff x="0" y="-123825"/>
            <a:chExt cx="13064566" cy="11230053"/>
          </a:xfrm>
        </p:grpSpPr>
        <p:sp>
          <p:nvSpPr>
            <p:cNvPr id="6" name="TextBox 6"/>
            <p:cNvSpPr txBox="1"/>
            <p:nvPr/>
          </p:nvSpPr>
          <p:spPr>
            <a:xfrm>
              <a:off x="0" y="-123825"/>
              <a:ext cx="13064566" cy="1306843"/>
            </a:xfrm>
            <a:prstGeom prst="rect">
              <a:avLst/>
            </a:prstGeom>
          </p:spPr>
          <p:txBody>
            <a:bodyPr lIns="0" tIns="0" rIns="0" bIns="0" rtlCol="0" anchor="t">
              <a:spAutoFit/>
            </a:bodyPr>
            <a:lstStyle/>
            <a:p>
              <a:pPr>
                <a:lnSpc>
                  <a:spcPts val="8212"/>
                </a:lnSpc>
                <a:spcBef>
                  <a:spcPct val="0"/>
                </a:spcBef>
              </a:pPr>
              <a:r>
                <a:rPr lang="en-US" sz="5866" b="1" spc="-117" dirty="0">
                  <a:solidFill>
                    <a:srgbClr val="FFFFFF"/>
                  </a:solidFill>
                  <a:latin typeface="+mj-lt"/>
                </a:rPr>
                <a:t>Conclusion:</a:t>
              </a:r>
            </a:p>
          </p:txBody>
        </p:sp>
        <p:sp>
          <p:nvSpPr>
            <p:cNvPr id="7" name="TextBox 7"/>
            <p:cNvSpPr txBox="1"/>
            <p:nvPr/>
          </p:nvSpPr>
          <p:spPr>
            <a:xfrm>
              <a:off x="0" y="2480875"/>
              <a:ext cx="13064566" cy="8625353"/>
            </a:xfrm>
            <a:prstGeom prst="rect">
              <a:avLst/>
            </a:prstGeom>
          </p:spPr>
          <p:txBody>
            <a:bodyPr lIns="0" tIns="0" rIns="0" bIns="0" rtlCol="0" anchor="t">
              <a:spAutoFit/>
            </a:bodyPr>
            <a:lstStyle/>
            <a:p>
              <a:pPr algn="just">
                <a:lnSpc>
                  <a:spcPts val="6399"/>
                </a:lnSpc>
              </a:pPr>
              <a:r>
                <a:rPr lang="en-US" sz="3199" b="1" spc="15" dirty="0">
                  <a:solidFill>
                    <a:srgbClr val="FFFFFF"/>
                  </a:solidFill>
                  <a:latin typeface="+mj-lt"/>
                </a:rPr>
                <a:t>This research is one of the alternative and easy ways to feed the fish at the right cycle time. Nowadays, the entire fish owners have to buy more equipped products which costs more to handle any kind of work dealing with the feeding fish. So this research can reduce the owner’s time and also automatically feeds the fish based on the time. The objectives of this research were successfully achieved.</a:t>
              </a:r>
            </a:p>
          </p:txBody>
        </p:sp>
        <p:sp>
          <p:nvSpPr>
            <p:cNvPr id="8" name="AutoShape 8"/>
            <p:cNvSpPr/>
            <p:nvPr/>
          </p:nvSpPr>
          <p:spPr>
            <a:xfrm>
              <a:off x="0" y="1935453"/>
              <a:ext cx="13064566" cy="0"/>
            </a:xfrm>
            <a:prstGeom prst="line">
              <a:avLst/>
            </a:prstGeom>
            <a:ln w="40638" cap="rnd">
              <a:solidFill>
                <a:srgbClr val="86C7ED"/>
              </a:solidFill>
              <a:prstDash val="solid"/>
              <a:headEnd type="none" w="sm" len="sm"/>
              <a:tailEnd type="none" w="sm" len="sm"/>
            </a:ln>
          </p:spPr>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31402"/>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2511657" y="0"/>
            <a:ext cx="15776343" cy="10287000"/>
          </a:xfrm>
          <a:prstGeom prst="rect">
            <a:avLst/>
          </a:prstGeom>
        </p:spPr>
      </p:pic>
      <p:sp>
        <p:nvSpPr>
          <p:cNvPr id="5" name="TextBox 5"/>
          <p:cNvSpPr txBox="1"/>
          <p:nvPr/>
        </p:nvSpPr>
        <p:spPr>
          <a:xfrm rot="16200000">
            <a:off x="-2419998" y="3982098"/>
            <a:ext cx="7170447" cy="1416050"/>
          </a:xfrm>
          <a:prstGeom prst="rect">
            <a:avLst/>
          </a:prstGeom>
        </p:spPr>
        <p:txBody>
          <a:bodyPr lIns="0" tIns="0" rIns="0" bIns="0" rtlCol="0" anchor="t">
            <a:spAutoFit/>
          </a:bodyPr>
          <a:lstStyle/>
          <a:p>
            <a:pPr>
              <a:lnSpc>
                <a:spcPts val="10999"/>
              </a:lnSpc>
            </a:pPr>
            <a:r>
              <a:rPr lang="en-US" sz="9999" b="1" dirty="0">
                <a:solidFill>
                  <a:srgbClr val="FFFFFF"/>
                </a:solidFill>
                <a:latin typeface="+mj-lt"/>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066CB"/>
        </a:solidFill>
        <a:effectLst/>
      </p:bgPr>
    </p:bg>
    <p:spTree>
      <p:nvGrpSpPr>
        <p:cNvPr id="1" name=""/>
        <p:cNvGrpSpPr/>
        <p:nvPr/>
      </p:nvGrpSpPr>
      <p:grpSpPr>
        <a:xfrm>
          <a:off x="0" y="0"/>
          <a:ext cx="0" cy="0"/>
          <a:chOff x="0" y="0"/>
          <a:chExt cx="0" cy="0"/>
        </a:xfrm>
      </p:grpSpPr>
      <p:sp>
        <p:nvSpPr>
          <p:cNvPr id="2" name="TextBox 2"/>
          <p:cNvSpPr txBox="1"/>
          <p:nvPr/>
        </p:nvSpPr>
        <p:spPr>
          <a:xfrm>
            <a:off x="1579989" y="1123950"/>
            <a:ext cx="9746501" cy="1422400"/>
          </a:xfrm>
          <a:prstGeom prst="rect">
            <a:avLst/>
          </a:prstGeom>
        </p:spPr>
        <p:txBody>
          <a:bodyPr lIns="0" tIns="0" rIns="0" bIns="0" rtlCol="0" anchor="t">
            <a:spAutoFit/>
          </a:bodyPr>
          <a:lstStyle/>
          <a:p>
            <a:pPr>
              <a:lnSpc>
                <a:spcPts val="10999"/>
              </a:lnSpc>
            </a:pPr>
            <a:r>
              <a:rPr lang="en-US" sz="9999" b="1" dirty="0">
                <a:solidFill>
                  <a:srgbClr val="FFFFFF"/>
                </a:solidFill>
                <a:latin typeface="+mj-lt"/>
              </a:rPr>
              <a:t>Team Members:</a:t>
            </a:r>
          </a:p>
        </p:txBody>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13773867" y="18596"/>
            <a:ext cx="4518895" cy="2580141"/>
          </a:xfrm>
          <a:prstGeom prst="rect">
            <a:avLst/>
          </a:prstGeom>
        </p:spPr>
      </p:pic>
      <p:sp>
        <p:nvSpPr>
          <p:cNvPr id="4" name="TextBox 4"/>
          <p:cNvSpPr txBox="1"/>
          <p:nvPr/>
        </p:nvSpPr>
        <p:spPr>
          <a:xfrm>
            <a:off x="5891808" y="2935567"/>
            <a:ext cx="8405336" cy="6849311"/>
          </a:xfrm>
          <a:prstGeom prst="rect">
            <a:avLst/>
          </a:prstGeom>
        </p:spPr>
        <p:txBody>
          <a:bodyPr lIns="0" tIns="0" rIns="0" bIns="0" rtlCol="0" anchor="t">
            <a:spAutoFit/>
          </a:bodyPr>
          <a:lstStyle/>
          <a:p>
            <a:pPr algn="just">
              <a:lnSpc>
                <a:spcPts val="10983"/>
              </a:lnSpc>
            </a:pPr>
            <a:r>
              <a:rPr lang="en-US" sz="4393" b="1" dirty="0">
                <a:solidFill>
                  <a:srgbClr val="FFFFFF"/>
                </a:solidFill>
                <a:latin typeface="+mj-lt"/>
              </a:rPr>
              <a:t>18MIS1002 - R N Sneha Priya</a:t>
            </a:r>
          </a:p>
          <a:p>
            <a:pPr algn="just">
              <a:lnSpc>
                <a:spcPts val="10983"/>
              </a:lnSpc>
            </a:pPr>
            <a:r>
              <a:rPr lang="en-US" sz="4393" b="1" dirty="0">
                <a:solidFill>
                  <a:srgbClr val="FFFFFF"/>
                </a:solidFill>
                <a:latin typeface="+mj-lt"/>
              </a:rPr>
              <a:t>18MIS1017 - Sandhiya S</a:t>
            </a:r>
          </a:p>
          <a:p>
            <a:pPr algn="just">
              <a:lnSpc>
                <a:spcPts val="10983"/>
              </a:lnSpc>
            </a:pPr>
            <a:r>
              <a:rPr lang="en-US" sz="4393" b="1" dirty="0">
                <a:solidFill>
                  <a:srgbClr val="FFFFFF"/>
                </a:solidFill>
                <a:latin typeface="+mj-lt"/>
              </a:rPr>
              <a:t>18MIS1090 - Raksha S</a:t>
            </a:r>
          </a:p>
          <a:p>
            <a:pPr algn="just">
              <a:lnSpc>
                <a:spcPts val="10983"/>
              </a:lnSpc>
            </a:pPr>
            <a:r>
              <a:rPr lang="en-US" sz="4393" b="1" dirty="0">
                <a:solidFill>
                  <a:srgbClr val="FFFFFF"/>
                </a:solidFill>
                <a:latin typeface="+mj-lt"/>
              </a:rPr>
              <a:t>18MIS1108 - Aishwariya </a:t>
            </a:r>
            <a:r>
              <a:rPr lang="en-US" sz="4393" b="1" dirty="0" err="1">
                <a:solidFill>
                  <a:srgbClr val="FFFFFF"/>
                </a:solidFill>
                <a:latin typeface="+mj-lt"/>
              </a:rPr>
              <a:t>Subakkar</a:t>
            </a:r>
            <a:endParaRPr lang="en-US" sz="4393" b="1" dirty="0">
              <a:solidFill>
                <a:srgbClr val="FFFFFF"/>
              </a:solidFill>
              <a:latin typeface="+mj-lt"/>
            </a:endParaRPr>
          </a:p>
          <a:p>
            <a:pPr algn="just">
              <a:lnSpc>
                <a:spcPts val="10983"/>
              </a:lnSpc>
            </a:pPr>
            <a:r>
              <a:rPr lang="en-US" sz="4393" b="1" dirty="0">
                <a:solidFill>
                  <a:srgbClr val="FFFFFF"/>
                </a:solidFill>
                <a:latin typeface="+mj-lt"/>
              </a:rPr>
              <a:t>18MIS1110 - Yuktha Sri</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1028700" y="3013301"/>
            <a:ext cx="5570799" cy="1416050"/>
          </a:xfrm>
          <a:prstGeom prst="rect">
            <a:avLst/>
          </a:prstGeom>
        </p:spPr>
        <p:txBody>
          <a:bodyPr lIns="0" tIns="0" rIns="0" bIns="0" rtlCol="0" anchor="t">
            <a:spAutoFit/>
          </a:bodyPr>
          <a:lstStyle/>
          <a:p>
            <a:pPr>
              <a:lnSpc>
                <a:spcPts val="10999"/>
              </a:lnSpc>
            </a:pPr>
            <a:r>
              <a:rPr lang="en-US" sz="9999" b="1" dirty="0">
                <a:solidFill>
                  <a:srgbClr val="1836B2"/>
                </a:solidFill>
                <a:latin typeface="+mj-lt"/>
              </a:rPr>
              <a:t>Agenda</a:t>
            </a:r>
          </a:p>
        </p:txBody>
      </p:sp>
      <p:grpSp>
        <p:nvGrpSpPr>
          <p:cNvPr id="5" name="Group 5"/>
          <p:cNvGrpSpPr/>
          <p:nvPr/>
        </p:nvGrpSpPr>
        <p:grpSpPr>
          <a:xfrm>
            <a:off x="9824662" y="177016"/>
            <a:ext cx="6704639" cy="533400"/>
            <a:chOff x="0" y="0"/>
            <a:chExt cx="8939518" cy="711200"/>
          </a:xfrm>
        </p:grpSpPr>
        <p:sp>
          <p:nvSpPr>
            <p:cNvPr id="6" name="TextBox 6"/>
            <p:cNvSpPr txBox="1"/>
            <p:nvPr/>
          </p:nvSpPr>
          <p:spPr>
            <a:xfrm>
              <a:off x="2600937" y="-15875"/>
              <a:ext cx="6338581" cy="676275"/>
            </a:xfrm>
            <a:prstGeom prst="rect">
              <a:avLst/>
            </a:prstGeom>
          </p:spPr>
          <p:txBody>
            <a:bodyPr lIns="0" tIns="0" rIns="0" bIns="0" rtlCol="0" anchor="t">
              <a:spAutoFit/>
            </a:bodyPr>
            <a:lstStyle/>
            <a:p>
              <a:pPr>
                <a:lnSpc>
                  <a:spcPts val="4200"/>
                </a:lnSpc>
              </a:pPr>
              <a:r>
                <a:rPr lang="en-US" sz="3000" b="1" spc="15">
                  <a:solidFill>
                    <a:srgbClr val="000000"/>
                  </a:solidFill>
                  <a:latin typeface="+mj-lt"/>
                </a:rPr>
                <a:t>Abstract</a:t>
              </a:r>
            </a:p>
          </p:txBody>
        </p:sp>
        <p:sp>
          <p:nvSpPr>
            <p:cNvPr id="7" name="TextBox 7"/>
            <p:cNvSpPr txBox="1"/>
            <p:nvPr/>
          </p:nvSpPr>
          <p:spPr>
            <a:xfrm>
              <a:off x="0" y="-9525"/>
              <a:ext cx="2283315" cy="720725"/>
            </a:xfrm>
            <a:prstGeom prst="rect">
              <a:avLst/>
            </a:prstGeom>
          </p:spPr>
          <p:txBody>
            <a:bodyPr lIns="0" tIns="0" rIns="0" bIns="0" rtlCol="0" anchor="t">
              <a:spAutoFit/>
            </a:bodyPr>
            <a:lstStyle/>
            <a:p>
              <a:pPr>
                <a:lnSpc>
                  <a:spcPts val="4200"/>
                </a:lnSpc>
              </a:pPr>
              <a:r>
                <a:rPr lang="en-US" sz="3500" b="1" spc="105">
                  <a:solidFill>
                    <a:srgbClr val="1836B2"/>
                  </a:solidFill>
                  <a:latin typeface="+mj-lt"/>
                </a:rPr>
                <a:t>Part 1:</a:t>
              </a:r>
            </a:p>
          </p:txBody>
        </p:sp>
      </p:grpSp>
      <p:grpSp>
        <p:nvGrpSpPr>
          <p:cNvPr id="8" name="Group 8"/>
          <p:cNvGrpSpPr/>
          <p:nvPr/>
        </p:nvGrpSpPr>
        <p:grpSpPr>
          <a:xfrm>
            <a:off x="9824662" y="1324138"/>
            <a:ext cx="6704639" cy="533400"/>
            <a:chOff x="0" y="0"/>
            <a:chExt cx="8939518" cy="711200"/>
          </a:xfrm>
        </p:grpSpPr>
        <p:sp>
          <p:nvSpPr>
            <p:cNvPr id="9" name="TextBox 9"/>
            <p:cNvSpPr txBox="1"/>
            <p:nvPr/>
          </p:nvSpPr>
          <p:spPr>
            <a:xfrm>
              <a:off x="2600937" y="-15875"/>
              <a:ext cx="6338581" cy="676275"/>
            </a:xfrm>
            <a:prstGeom prst="rect">
              <a:avLst/>
            </a:prstGeom>
          </p:spPr>
          <p:txBody>
            <a:bodyPr lIns="0" tIns="0" rIns="0" bIns="0" rtlCol="0" anchor="t">
              <a:spAutoFit/>
            </a:bodyPr>
            <a:lstStyle/>
            <a:p>
              <a:pPr>
                <a:lnSpc>
                  <a:spcPts val="4200"/>
                </a:lnSpc>
              </a:pPr>
              <a:r>
                <a:rPr lang="en-US" sz="3000" b="1" spc="15">
                  <a:solidFill>
                    <a:srgbClr val="000000"/>
                  </a:solidFill>
                  <a:latin typeface="+mj-lt"/>
                </a:rPr>
                <a:t>Background</a:t>
              </a:r>
            </a:p>
          </p:txBody>
        </p:sp>
        <p:sp>
          <p:nvSpPr>
            <p:cNvPr id="10" name="TextBox 10"/>
            <p:cNvSpPr txBox="1"/>
            <p:nvPr/>
          </p:nvSpPr>
          <p:spPr>
            <a:xfrm>
              <a:off x="0" y="-9525"/>
              <a:ext cx="2283315" cy="720725"/>
            </a:xfrm>
            <a:prstGeom prst="rect">
              <a:avLst/>
            </a:prstGeom>
          </p:spPr>
          <p:txBody>
            <a:bodyPr lIns="0" tIns="0" rIns="0" bIns="0" rtlCol="0" anchor="t">
              <a:spAutoFit/>
            </a:bodyPr>
            <a:lstStyle/>
            <a:p>
              <a:pPr>
                <a:lnSpc>
                  <a:spcPts val="4200"/>
                </a:lnSpc>
              </a:pPr>
              <a:r>
                <a:rPr lang="en-US" sz="3500" b="1" spc="105">
                  <a:solidFill>
                    <a:srgbClr val="1836B2"/>
                  </a:solidFill>
                  <a:latin typeface="+mj-lt"/>
                </a:rPr>
                <a:t>Part 2:</a:t>
              </a:r>
            </a:p>
          </p:txBody>
        </p:sp>
      </p:grpSp>
      <p:grpSp>
        <p:nvGrpSpPr>
          <p:cNvPr id="11" name="Group 11"/>
          <p:cNvGrpSpPr/>
          <p:nvPr/>
        </p:nvGrpSpPr>
        <p:grpSpPr>
          <a:xfrm>
            <a:off x="9824662" y="2651351"/>
            <a:ext cx="6704639" cy="533400"/>
            <a:chOff x="0" y="0"/>
            <a:chExt cx="8939518" cy="711200"/>
          </a:xfrm>
        </p:grpSpPr>
        <p:sp>
          <p:nvSpPr>
            <p:cNvPr id="12" name="TextBox 12"/>
            <p:cNvSpPr txBox="1"/>
            <p:nvPr/>
          </p:nvSpPr>
          <p:spPr>
            <a:xfrm>
              <a:off x="2600937" y="-15875"/>
              <a:ext cx="6338581" cy="676275"/>
            </a:xfrm>
            <a:prstGeom prst="rect">
              <a:avLst/>
            </a:prstGeom>
          </p:spPr>
          <p:txBody>
            <a:bodyPr lIns="0" tIns="0" rIns="0" bIns="0" rtlCol="0" anchor="t">
              <a:spAutoFit/>
            </a:bodyPr>
            <a:lstStyle/>
            <a:p>
              <a:pPr>
                <a:lnSpc>
                  <a:spcPts val="4200"/>
                </a:lnSpc>
              </a:pPr>
              <a:r>
                <a:rPr lang="en-US" sz="3000" b="1" spc="15">
                  <a:solidFill>
                    <a:srgbClr val="000000"/>
                  </a:solidFill>
                  <a:latin typeface="+mj-lt"/>
                </a:rPr>
                <a:t>Why Fish Feeder?</a:t>
              </a:r>
            </a:p>
          </p:txBody>
        </p:sp>
        <p:sp>
          <p:nvSpPr>
            <p:cNvPr id="13" name="TextBox 13"/>
            <p:cNvSpPr txBox="1"/>
            <p:nvPr/>
          </p:nvSpPr>
          <p:spPr>
            <a:xfrm>
              <a:off x="0" y="-9525"/>
              <a:ext cx="2283315" cy="720725"/>
            </a:xfrm>
            <a:prstGeom prst="rect">
              <a:avLst/>
            </a:prstGeom>
          </p:spPr>
          <p:txBody>
            <a:bodyPr lIns="0" tIns="0" rIns="0" bIns="0" rtlCol="0" anchor="t">
              <a:spAutoFit/>
            </a:bodyPr>
            <a:lstStyle/>
            <a:p>
              <a:pPr>
                <a:lnSpc>
                  <a:spcPts val="4200"/>
                </a:lnSpc>
              </a:pPr>
              <a:r>
                <a:rPr lang="en-US" sz="3500" b="1" spc="105">
                  <a:solidFill>
                    <a:srgbClr val="1836B2"/>
                  </a:solidFill>
                  <a:latin typeface="+mj-lt"/>
                </a:rPr>
                <a:t>Part 3:</a:t>
              </a:r>
            </a:p>
          </p:txBody>
        </p:sp>
      </p:grpSp>
      <p:grpSp>
        <p:nvGrpSpPr>
          <p:cNvPr id="14" name="Group 14"/>
          <p:cNvGrpSpPr/>
          <p:nvPr/>
        </p:nvGrpSpPr>
        <p:grpSpPr>
          <a:xfrm>
            <a:off x="9824662" y="3895951"/>
            <a:ext cx="6704639" cy="533400"/>
            <a:chOff x="0" y="0"/>
            <a:chExt cx="8939518" cy="711200"/>
          </a:xfrm>
        </p:grpSpPr>
        <p:sp>
          <p:nvSpPr>
            <p:cNvPr id="15" name="TextBox 15"/>
            <p:cNvSpPr txBox="1"/>
            <p:nvPr/>
          </p:nvSpPr>
          <p:spPr>
            <a:xfrm>
              <a:off x="2600937" y="-15875"/>
              <a:ext cx="6338581" cy="676275"/>
            </a:xfrm>
            <a:prstGeom prst="rect">
              <a:avLst/>
            </a:prstGeom>
          </p:spPr>
          <p:txBody>
            <a:bodyPr lIns="0" tIns="0" rIns="0" bIns="0" rtlCol="0" anchor="t">
              <a:spAutoFit/>
            </a:bodyPr>
            <a:lstStyle/>
            <a:p>
              <a:pPr>
                <a:lnSpc>
                  <a:spcPts val="4200"/>
                </a:lnSpc>
              </a:pPr>
              <a:r>
                <a:rPr lang="en-US" sz="3000" b="1" spc="15" dirty="0">
                  <a:solidFill>
                    <a:srgbClr val="000000"/>
                  </a:solidFill>
                  <a:latin typeface="+mj-lt"/>
                </a:rPr>
                <a:t>Goal of the project</a:t>
              </a:r>
            </a:p>
          </p:txBody>
        </p:sp>
        <p:sp>
          <p:nvSpPr>
            <p:cNvPr id="16" name="TextBox 16"/>
            <p:cNvSpPr txBox="1"/>
            <p:nvPr/>
          </p:nvSpPr>
          <p:spPr>
            <a:xfrm>
              <a:off x="0" y="-9525"/>
              <a:ext cx="2283315" cy="720725"/>
            </a:xfrm>
            <a:prstGeom prst="rect">
              <a:avLst/>
            </a:prstGeom>
          </p:spPr>
          <p:txBody>
            <a:bodyPr lIns="0" tIns="0" rIns="0" bIns="0" rtlCol="0" anchor="t">
              <a:spAutoFit/>
            </a:bodyPr>
            <a:lstStyle/>
            <a:p>
              <a:pPr>
                <a:lnSpc>
                  <a:spcPts val="4200"/>
                </a:lnSpc>
              </a:pPr>
              <a:r>
                <a:rPr lang="en-US" sz="3500" b="1" spc="105">
                  <a:solidFill>
                    <a:srgbClr val="1836B2"/>
                  </a:solidFill>
                  <a:latin typeface="+mj-lt"/>
                </a:rPr>
                <a:t>Part 4:</a:t>
              </a:r>
            </a:p>
          </p:txBody>
        </p:sp>
      </p:grpSp>
      <p:sp>
        <p:nvSpPr>
          <p:cNvPr id="17" name="AutoShape 17"/>
          <p:cNvSpPr/>
          <p:nvPr/>
        </p:nvSpPr>
        <p:spPr>
          <a:xfrm rot="-10800000">
            <a:off x="9608085" y="952500"/>
            <a:ext cx="7651215" cy="0"/>
          </a:xfrm>
          <a:prstGeom prst="line">
            <a:avLst/>
          </a:prstGeom>
          <a:ln w="76200" cap="rnd">
            <a:solidFill>
              <a:srgbClr val="86C7ED"/>
            </a:solidFill>
            <a:prstDash val="sysDot"/>
            <a:headEnd type="none" w="sm" len="sm"/>
            <a:tailEnd type="none" w="sm" len="sm"/>
          </a:ln>
        </p:spPr>
      </p:sp>
      <p:sp>
        <p:nvSpPr>
          <p:cNvPr id="18" name="AutoShape 18"/>
          <p:cNvSpPr/>
          <p:nvPr/>
        </p:nvSpPr>
        <p:spPr>
          <a:xfrm rot="-10800000">
            <a:off x="9608085" y="2258743"/>
            <a:ext cx="7651215" cy="0"/>
          </a:xfrm>
          <a:prstGeom prst="line">
            <a:avLst/>
          </a:prstGeom>
          <a:ln w="76200" cap="rnd">
            <a:solidFill>
              <a:srgbClr val="86C7ED"/>
            </a:solidFill>
            <a:prstDash val="sysDot"/>
            <a:headEnd type="none" w="sm" len="sm"/>
            <a:tailEnd type="none" w="sm" len="sm"/>
          </a:ln>
        </p:spPr>
      </p:sp>
      <p:sp>
        <p:nvSpPr>
          <p:cNvPr id="19" name="AutoShape 19"/>
          <p:cNvSpPr/>
          <p:nvPr/>
        </p:nvSpPr>
        <p:spPr>
          <a:xfrm rot="-10800000">
            <a:off x="9608085" y="3597501"/>
            <a:ext cx="7651215" cy="0"/>
          </a:xfrm>
          <a:prstGeom prst="line">
            <a:avLst/>
          </a:prstGeom>
          <a:ln w="76200" cap="rnd">
            <a:solidFill>
              <a:srgbClr val="86C7ED"/>
            </a:solidFill>
            <a:prstDash val="sysDot"/>
            <a:headEnd type="none" w="sm" len="sm"/>
            <a:tailEnd type="none" w="sm" len="sm"/>
          </a:ln>
        </p:spPr>
      </p:sp>
      <p:grpSp>
        <p:nvGrpSpPr>
          <p:cNvPr id="20" name="Group 20"/>
          <p:cNvGrpSpPr/>
          <p:nvPr/>
        </p:nvGrpSpPr>
        <p:grpSpPr>
          <a:xfrm>
            <a:off x="9824662" y="5316015"/>
            <a:ext cx="6704639" cy="533400"/>
            <a:chOff x="0" y="0"/>
            <a:chExt cx="8939518" cy="711200"/>
          </a:xfrm>
        </p:grpSpPr>
        <p:sp>
          <p:nvSpPr>
            <p:cNvPr id="21" name="TextBox 21"/>
            <p:cNvSpPr txBox="1"/>
            <p:nvPr/>
          </p:nvSpPr>
          <p:spPr>
            <a:xfrm>
              <a:off x="2600937" y="-15875"/>
              <a:ext cx="6338581" cy="676275"/>
            </a:xfrm>
            <a:prstGeom prst="rect">
              <a:avLst/>
            </a:prstGeom>
          </p:spPr>
          <p:txBody>
            <a:bodyPr lIns="0" tIns="0" rIns="0" bIns="0" rtlCol="0" anchor="t">
              <a:spAutoFit/>
            </a:bodyPr>
            <a:lstStyle/>
            <a:p>
              <a:pPr>
                <a:lnSpc>
                  <a:spcPts val="4200"/>
                </a:lnSpc>
              </a:pPr>
              <a:r>
                <a:rPr lang="en-US" sz="3000" b="1" spc="15">
                  <a:solidFill>
                    <a:srgbClr val="000000"/>
                  </a:solidFill>
                  <a:latin typeface="+mj-lt"/>
                </a:rPr>
                <a:t>System Architectire</a:t>
              </a:r>
            </a:p>
          </p:txBody>
        </p:sp>
        <p:sp>
          <p:nvSpPr>
            <p:cNvPr id="22" name="TextBox 22"/>
            <p:cNvSpPr txBox="1"/>
            <p:nvPr/>
          </p:nvSpPr>
          <p:spPr>
            <a:xfrm>
              <a:off x="0" y="-9525"/>
              <a:ext cx="2283315" cy="720725"/>
            </a:xfrm>
            <a:prstGeom prst="rect">
              <a:avLst/>
            </a:prstGeom>
          </p:spPr>
          <p:txBody>
            <a:bodyPr lIns="0" tIns="0" rIns="0" bIns="0" rtlCol="0" anchor="t">
              <a:spAutoFit/>
            </a:bodyPr>
            <a:lstStyle/>
            <a:p>
              <a:pPr>
                <a:lnSpc>
                  <a:spcPts val="4200"/>
                </a:lnSpc>
              </a:pPr>
              <a:r>
                <a:rPr lang="en-US" sz="3500" b="1" spc="105">
                  <a:solidFill>
                    <a:srgbClr val="1836B2"/>
                  </a:solidFill>
                  <a:latin typeface="+mj-lt"/>
                </a:rPr>
                <a:t>Part 5:</a:t>
              </a:r>
            </a:p>
          </p:txBody>
        </p:sp>
      </p:grpSp>
      <p:grpSp>
        <p:nvGrpSpPr>
          <p:cNvPr id="23" name="Group 23"/>
          <p:cNvGrpSpPr/>
          <p:nvPr/>
        </p:nvGrpSpPr>
        <p:grpSpPr>
          <a:xfrm>
            <a:off x="9824662" y="6512079"/>
            <a:ext cx="6704639" cy="533400"/>
            <a:chOff x="0" y="0"/>
            <a:chExt cx="8939518" cy="711200"/>
          </a:xfrm>
        </p:grpSpPr>
        <p:sp>
          <p:nvSpPr>
            <p:cNvPr id="24" name="TextBox 24"/>
            <p:cNvSpPr txBox="1"/>
            <p:nvPr/>
          </p:nvSpPr>
          <p:spPr>
            <a:xfrm>
              <a:off x="2600937" y="-15875"/>
              <a:ext cx="6338581" cy="676275"/>
            </a:xfrm>
            <a:prstGeom prst="rect">
              <a:avLst/>
            </a:prstGeom>
          </p:spPr>
          <p:txBody>
            <a:bodyPr lIns="0" tIns="0" rIns="0" bIns="0" rtlCol="0" anchor="t">
              <a:spAutoFit/>
            </a:bodyPr>
            <a:lstStyle/>
            <a:p>
              <a:pPr>
                <a:lnSpc>
                  <a:spcPts val="4200"/>
                </a:lnSpc>
              </a:pPr>
              <a:r>
                <a:rPr lang="en-US" sz="3000" b="1" spc="15">
                  <a:solidFill>
                    <a:srgbClr val="000000"/>
                  </a:solidFill>
                  <a:latin typeface="+mj-lt"/>
                </a:rPr>
                <a:t>Components</a:t>
              </a:r>
            </a:p>
          </p:txBody>
        </p:sp>
        <p:sp>
          <p:nvSpPr>
            <p:cNvPr id="25" name="TextBox 25"/>
            <p:cNvSpPr txBox="1"/>
            <p:nvPr/>
          </p:nvSpPr>
          <p:spPr>
            <a:xfrm>
              <a:off x="0" y="-9525"/>
              <a:ext cx="2283315" cy="720725"/>
            </a:xfrm>
            <a:prstGeom prst="rect">
              <a:avLst/>
            </a:prstGeom>
          </p:spPr>
          <p:txBody>
            <a:bodyPr lIns="0" tIns="0" rIns="0" bIns="0" rtlCol="0" anchor="t">
              <a:spAutoFit/>
            </a:bodyPr>
            <a:lstStyle/>
            <a:p>
              <a:pPr>
                <a:lnSpc>
                  <a:spcPts val="4200"/>
                </a:lnSpc>
              </a:pPr>
              <a:r>
                <a:rPr lang="en-US" sz="3500" b="1" spc="105">
                  <a:solidFill>
                    <a:srgbClr val="1836B2"/>
                  </a:solidFill>
                  <a:latin typeface="+mj-lt"/>
                </a:rPr>
                <a:t>Part 6:</a:t>
              </a:r>
            </a:p>
          </p:txBody>
        </p:sp>
      </p:grpSp>
      <p:grpSp>
        <p:nvGrpSpPr>
          <p:cNvPr id="26" name="Group 26"/>
          <p:cNvGrpSpPr/>
          <p:nvPr/>
        </p:nvGrpSpPr>
        <p:grpSpPr>
          <a:xfrm>
            <a:off x="9824662" y="7856214"/>
            <a:ext cx="6704639" cy="533400"/>
            <a:chOff x="0" y="0"/>
            <a:chExt cx="8939518" cy="711200"/>
          </a:xfrm>
        </p:grpSpPr>
        <p:sp>
          <p:nvSpPr>
            <p:cNvPr id="27" name="TextBox 27"/>
            <p:cNvSpPr txBox="1"/>
            <p:nvPr/>
          </p:nvSpPr>
          <p:spPr>
            <a:xfrm>
              <a:off x="2600937" y="-15875"/>
              <a:ext cx="6338581" cy="676275"/>
            </a:xfrm>
            <a:prstGeom prst="rect">
              <a:avLst/>
            </a:prstGeom>
          </p:spPr>
          <p:txBody>
            <a:bodyPr lIns="0" tIns="0" rIns="0" bIns="0" rtlCol="0" anchor="t">
              <a:spAutoFit/>
            </a:bodyPr>
            <a:lstStyle/>
            <a:p>
              <a:pPr>
                <a:lnSpc>
                  <a:spcPts val="4200"/>
                </a:lnSpc>
              </a:pPr>
              <a:r>
                <a:rPr lang="en-US" sz="3000" b="1" spc="15">
                  <a:solidFill>
                    <a:srgbClr val="000000"/>
                  </a:solidFill>
                  <a:latin typeface="+mj-lt"/>
                </a:rPr>
                <a:t>Working</a:t>
              </a:r>
            </a:p>
          </p:txBody>
        </p:sp>
        <p:sp>
          <p:nvSpPr>
            <p:cNvPr id="28" name="TextBox 28"/>
            <p:cNvSpPr txBox="1"/>
            <p:nvPr/>
          </p:nvSpPr>
          <p:spPr>
            <a:xfrm>
              <a:off x="0" y="-9525"/>
              <a:ext cx="2283315" cy="720725"/>
            </a:xfrm>
            <a:prstGeom prst="rect">
              <a:avLst/>
            </a:prstGeom>
          </p:spPr>
          <p:txBody>
            <a:bodyPr lIns="0" tIns="0" rIns="0" bIns="0" rtlCol="0" anchor="t">
              <a:spAutoFit/>
            </a:bodyPr>
            <a:lstStyle/>
            <a:p>
              <a:pPr>
                <a:lnSpc>
                  <a:spcPts val="4200"/>
                </a:lnSpc>
              </a:pPr>
              <a:r>
                <a:rPr lang="en-US" sz="3500" b="1" spc="105" dirty="0">
                  <a:solidFill>
                    <a:srgbClr val="1836B2"/>
                  </a:solidFill>
                  <a:latin typeface="+mj-lt"/>
                </a:rPr>
                <a:t>Part 7:</a:t>
              </a:r>
            </a:p>
          </p:txBody>
        </p:sp>
      </p:grpSp>
      <p:sp>
        <p:nvSpPr>
          <p:cNvPr id="29" name="AutoShape 29"/>
          <p:cNvSpPr/>
          <p:nvPr/>
        </p:nvSpPr>
        <p:spPr>
          <a:xfrm rot="-10800000">
            <a:off x="9608085" y="6116481"/>
            <a:ext cx="7651215" cy="0"/>
          </a:xfrm>
          <a:prstGeom prst="line">
            <a:avLst/>
          </a:prstGeom>
          <a:ln w="76200" cap="rnd">
            <a:solidFill>
              <a:srgbClr val="86C7ED"/>
            </a:solidFill>
            <a:prstDash val="sysDot"/>
            <a:headEnd type="none" w="sm" len="sm"/>
            <a:tailEnd type="none" w="sm" len="sm"/>
          </a:ln>
        </p:spPr>
      </p:sp>
      <p:sp>
        <p:nvSpPr>
          <p:cNvPr id="30" name="AutoShape 30"/>
          <p:cNvSpPr/>
          <p:nvPr/>
        </p:nvSpPr>
        <p:spPr>
          <a:xfrm rot="-10800000">
            <a:off x="9608085" y="7421610"/>
            <a:ext cx="7651215" cy="0"/>
          </a:xfrm>
          <a:prstGeom prst="line">
            <a:avLst/>
          </a:prstGeom>
          <a:ln w="76200" cap="rnd">
            <a:solidFill>
              <a:srgbClr val="86C7ED"/>
            </a:solidFill>
            <a:prstDash val="sysDot"/>
            <a:headEnd type="none" w="sm" len="sm"/>
            <a:tailEnd type="none" w="sm" len="sm"/>
          </a:ln>
        </p:spPr>
      </p:sp>
      <p:sp>
        <p:nvSpPr>
          <p:cNvPr id="31" name="AutoShape 31"/>
          <p:cNvSpPr/>
          <p:nvPr/>
        </p:nvSpPr>
        <p:spPr>
          <a:xfrm rot="-10800000">
            <a:off x="9608085" y="4852488"/>
            <a:ext cx="7651215" cy="0"/>
          </a:xfrm>
          <a:prstGeom prst="line">
            <a:avLst/>
          </a:prstGeom>
          <a:ln w="76200" cap="rnd">
            <a:solidFill>
              <a:srgbClr val="86C7ED"/>
            </a:solidFill>
            <a:prstDash val="sysDot"/>
            <a:headEnd type="none" w="sm" len="sm"/>
            <a:tailEnd type="none" w="sm" len="sm"/>
          </a:ln>
        </p:spPr>
      </p:sp>
      <p:grpSp>
        <p:nvGrpSpPr>
          <p:cNvPr id="32" name="Group 32"/>
          <p:cNvGrpSpPr/>
          <p:nvPr/>
        </p:nvGrpSpPr>
        <p:grpSpPr>
          <a:xfrm>
            <a:off x="9824662" y="8991600"/>
            <a:ext cx="6704639" cy="533400"/>
            <a:chOff x="0" y="0"/>
            <a:chExt cx="8939518" cy="711200"/>
          </a:xfrm>
        </p:grpSpPr>
        <p:sp>
          <p:nvSpPr>
            <p:cNvPr id="33" name="TextBox 33"/>
            <p:cNvSpPr txBox="1"/>
            <p:nvPr/>
          </p:nvSpPr>
          <p:spPr>
            <a:xfrm>
              <a:off x="2600937" y="-15875"/>
              <a:ext cx="6338581" cy="676275"/>
            </a:xfrm>
            <a:prstGeom prst="rect">
              <a:avLst/>
            </a:prstGeom>
          </p:spPr>
          <p:txBody>
            <a:bodyPr lIns="0" tIns="0" rIns="0" bIns="0" rtlCol="0" anchor="t">
              <a:spAutoFit/>
            </a:bodyPr>
            <a:lstStyle/>
            <a:p>
              <a:pPr>
                <a:lnSpc>
                  <a:spcPts val="4200"/>
                </a:lnSpc>
              </a:pPr>
              <a:r>
                <a:rPr lang="en-US" sz="3000" b="1" spc="15">
                  <a:solidFill>
                    <a:srgbClr val="000000"/>
                  </a:solidFill>
                  <a:latin typeface="+mj-lt"/>
                </a:rPr>
                <a:t>Conclusion</a:t>
              </a:r>
            </a:p>
          </p:txBody>
        </p:sp>
        <p:sp>
          <p:nvSpPr>
            <p:cNvPr id="34" name="TextBox 34"/>
            <p:cNvSpPr txBox="1"/>
            <p:nvPr/>
          </p:nvSpPr>
          <p:spPr>
            <a:xfrm>
              <a:off x="0" y="-9525"/>
              <a:ext cx="2283315" cy="720725"/>
            </a:xfrm>
            <a:prstGeom prst="rect">
              <a:avLst/>
            </a:prstGeom>
          </p:spPr>
          <p:txBody>
            <a:bodyPr lIns="0" tIns="0" rIns="0" bIns="0" rtlCol="0" anchor="t">
              <a:spAutoFit/>
            </a:bodyPr>
            <a:lstStyle/>
            <a:p>
              <a:pPr>
                <a:lnSpc>
                  <a:spcPts val="4200"/>
                </a:lnSpc>
              </a:pPr>
              <a:r>
                <a:rPr lang="en-US" sz="3500" b="1" spc="105">
                  <a:solidFill>
                    <a:srgbClr val="1836B2"/>
                  </a:solidFill>
                  <a:latin typeface="+mj-lt"/>
                </a:rPr>
                <a:t>Part 8:</a:t>
              </a:r>
            </a:p>
          </p:txBody>
        </p:sp>
      </p:grpSp>
      <p:sp>
        <p:nvSpPr>
          <p:cNvPr id="35" name="AutoShape 35"/>
          <p:cNvSpPr/>
          <p:nvPr/>
        </p:nvSpPr>
        <p:spPr>
          <a:xfrm rot="-10800000">
            <a:off x="9608085" y="9936174"/>
            <a:ext cx="7651215" cy="0"/>
          </a:xfrm>
          <a:prstGeom prst="line">
            <a:avLst/>
          </a:prstGeom>
          <a:ln w="76200" cap="rnd">
            <a:solidFill>
              <a:srgbClr val="86C7ED"/>
            </a:solidFill>
            <a:prstDash val="sysDot"/>
            <a:headEnd type="none" w="sm" len="sm"/>
            <a:tailEnd type="none" w="sm" len="sm"/>
          </a:ln>
        </p:spPr>
      </p:sp>
      <p:sp>
        <p:nvSpPr>
          <p:cNvPr id="36" name="AutoShape 36"/>
          <p:cNvSpPr/>
          <p:nvPr/>
        </p:nvSpPr>
        <p:spPr>
          <a:xfrm rot="-10800000">
            <a:off x="9608085" y="8727334"/>
            <a:ext cx="7651215" cy="0"/>
          </a:xfrm>
          <a:prstGeom prst="line">
            <a:avLst/>
          </a:prstGeom>
          <a:ln w="76200" cap="rnd">
            <a:solidFill>
              <a:srgbClr val="86C7ED"/>
            </a:solidFill>
            <a:prstDash val="sysDot"/>
            <a:headEnd type="none" w="sm" len="sm"/>
            <a:tailEnd type="none" w="sm" len="sm"/>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066CB"/>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1171827" y="2286001"/>
            <a:ext cx="6907634" cy="5981700"/>
            <a:chOff x="0" y="0"/>
            <a:chExt cx="4282440" cy="3708400"/>
          </a:xfrm>
        </p:grpSpPr>
        <p:sp>
          <p:nvSpPr>
            <p:cNvPr id="3"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10307" r="-10307"/>
              </a:stretch>
            </a:blipFill>
          </p:spPr>
        </p:sp>
      </p:grpSp>
      <p:sp>
        <p:nvSpPr>
          <p:cNvPr id="4" name="TextBox 4"/>
          <p:cNvSpPr txBox="1"/>
          <p:nvPr/>
        </p:nvSpPr>
        <p:spPr>
          <a:xfrm>
            <a:off x="42763" y="1906064"/>
            <a:ext cx="11129064" cy="7901884"/>
          </a:xfrm>
          <a:prstGeom prst="rect">
            <a:avLst/>
          </a:prstGeom>
        </p:spPr>
        <p:txBody>
          <a:bodyPr lIns="0" tIns="0" rIns="0" bIns="0" rtlCol="0" anchor="t">
            <a:spAutoFit/>
          </a:bodyPr>
          <a:lstStyle/>
          <a:p>
            <a:pPr marL="662343" lvl="1" indent="-331171" algn="just">
              <a:lnSpc>
                <a:spcPts val="5736"/>
              </a:lnSpc>
              <a:buFont typeface="Arial"/>
              <a:buChar char="•"/>
            </a:pPr>
            <a:r>
              <a:rPr lang="en-US" sz="3067" b="1" dirty="0">
                <a:solidFill>
                  <a:srgbClr val="FFFFFF"/>
                </a:solidFill>
                <a:latin typeface="+mj-lt"/>
              </a:rPr>
              <a:t>It is not feasible for fish owners to leave extra food in their fish’s tank before leaving for an extended period. This creates the need for a device that can automatically and reliably feed a fish. The purpose of this project is to design an automated fish feeder for household use. </a:t>
            </a:r>
          </a:p>
          <a:p>
            <a:pPr marL="662343" lvl="1" indent="-331171" algn="just">
              <a:lnSpc>
                <a:spcPts val="5736"/>
              </a:lnSpc>
              <a:buFont typeface="Arial"/>
              <a:buChar char="•"/>
            </a:pPr>
            <a:r>
              <a:rPr lang="en-US" sz="3067" b="1" dirty="0">
                <a:solidFill>
                  <a:srgbClr val="FFFFFF"/>
                </a:solidFill>
                <a:latin typeface="+mj-lt"/>
              </a:rPr>
              <a:t>The device was developed to feed a single goldfish for at least 14 days without any additional input from the user. Using an Node MCU unit to control motors, the multi-stage design feeds the fish while avoiding failures that could result in too much food being dispensed. The compact design attaches directly to the tank for easy setup. </a:t>
            </a:r>
          </a:p>
        </p:txBody>
      </p:sp>
      <p:sp>
        <p:nvSpPr>
          <p:cNvPr id="5" name="TextBox 5"/>
          <p:cNvSpPr txBox="1"/>
          <p:nvPr/>
        </p:nvSpPr>
        <p:spPr>
          <a:xfrm>
            <a:off x="288790" y="1028700"/>
            <a:ext cx="7629069" cy="752475"/>
          </a:xfrm>
          <a:prstGeom prst="rect">
            <a:avLst/>
          </a:prstGeom>
        </p:spPr>
        <p:txBody>
          <a:bodyPr lIns="0" tIns="0" rIns="0" bIns="0" rtlCol="0" anchor="t">
            <a:spAutoFit/>
          </a:bodyPr>
          <a:lstStyle/>
          <a:p>
            <a:pPr>
              <a:lnSpc>
                <a:spcPts val="5999"/>
              </a:lnSpc>
            </a:pPr>
            <a:r>
              <a:rPr lang="en-US" sz="4999" b="1" spc="149" dirty="0">
                <a:solidFill>
                  <a:srgbClr val="FFFFFF"/>
                </a:solidFill>
                <a:latin typeface="+mj-lt"/>
              </a:rPr>
              <a:t>Abstract: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a:off x="10917007" y="1639932"/>
            <a:ext cx="7347180" cy="7391400"/>
            <a:chOff x="0" y="0"/>
            <a:chExt cx="12982803" cy="12730098"/>
          </a:xfrm>
        </p:grpSpPr>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0" y="6357796"/>
              <a:ext cx="11160540" cy="6372302"/>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1822263" y="0"/>
              <a:ext cx="11160540" cy="6372302"/>
            </a:xfrm>
            <a:prstGeom prst="rect">
              <a:avLst/>
            </a:prstGeom>
          </p:spPr>
        </p:pic>
      </p:grpSp>
      <p:grpSp>
        <p:nvGrpSpPr>
          <p:cNvPr id="5" name="Group 5"/>
          <p:cNvGrpSpPr/>
          <p:nvPr/>
        </p:nvGrpSpPr>
        <p:grpSpPr>
          <a:xfrm>
            <a:off x="1028700" y="202319"/>
            <a:ext cx="9173644" cy="9365344"/>
            <a:chOff x="0" y="-104775"/>
            <a:chExt cx="12231525" cy="12487125"/>
          </a:xfrm>
        </p:grpSpPr>
        <p:sp>
          <p:nvSpPr>
            <p:cNvPr id="6" name="TextBox 6"/>
            <p:cNvSpPr txBox="1"/>
            <p:nvPr/>
          </p:nvSpPr>
          <p:spPr>
            <a:xfrm>
              <a:off x="0" y="-104775"/>
              <a:ext cx="12231525" cy="1235381"/>
            </a:xfrm>
            <a:prstGeom prst="rect">
              <a:avLst/>
            </a:prstGeom>
          </p:spPr>
          <p:txBody>
            <a:bodyPr lIns="0" tIns="0" rIns="0" bIns="0" rtlCol="0" anchor="t">
              <a:spAutoFit/>
            </a:bodyPr>
            <a:lstStyle/>
            <a:p>
              <a:pPr>
                <a:lnSpc>
                  <a:spcPts val="7689"/>
                </a:lnSpc>
                <a:spcBef>
                  <a:spcPct val="0"/>
                </a:spcBef>
              </a:pPr>
              <a:r>
                <a:rPr lang="en-US" sz="5492" b="1" spc="-109" dirty="0">
                  <a:solidFill>
                    <a:srgbClr val="FFFFFF"/>
                  </a:solidFill>
                  <a:latin typeface="+mj-lt"/>
                </a:rPr>
                <a:t>Background:</a:t>
              </a:r>
            </a:p>
          </p:txBody>
        </p:sp>
        <p:sp>
          <p:nvSpPr>
            <p:cNvPr id="7" name="TextBox 7"/>
            <p:cNvSpPr txBox="1"/>
            <p:nvPr/>
          </p:nvSpPr>
          <p:spPr>
            <a:xfrm>
              <a:off x="0" y="2411671"/>
              <a:ext cx="12231525" cy="9970679"/>
            </a:xfrm>
            <a:prstGeom prst="rect">
              <a:avLst/>
            </a:prstGeom>
          </p:spPr>
          <p:txBody>
            <a:bodyPr lIns="0" tIns="0" rIns="0" bIns="0" rtlCol="0" anchor="t">
              <a:spAutoFit/>
            </a:bodyPr>
            <a:lstStyle/>
            <a:p>
              <a:pPr marL="603618" lvl="1" indent="-301809" algn="just">
                <a:lnSpc>
                  <a:spcPts val="4864"/>
                </a:lnSpc>
                <a:buFont typeface="Arial"/>
                <a:buChar char="•"/>
              </a:pPr>
              <a:r>
                <a:rPr lang="en-US" sz="2795" b="1" spc="13" dirty="0">
                  <a:solidFill>
                    <a:srgbClr val="FFFFFF"/>
                  </a:solidFill>
                  <a:latin typeface="+mj-lt"/>
                </a:rPr>
                <a:t>Pet ownership in America has increased by 14% over the past 29 years. With 68% of households having a pet, numbering almost 85 million homes, pet ownership is at an all-time high (Pet industry market size). </a:t>
              </a:r>
            </a:p>
            <a:p>
              <a:pPr marL="603618" lvl="1" indent="-301809" algn="just">
                <a:lnSpc>
                  <a:spcPts val="4864"/>
                </a:lnSpc>
                <a:buFont typeface="Arial"/>
                <a:buChar char="•"/>
              </a:pPr>
              <a:r>
                <a:rPr lang="en-US" sz="2795" b="1" spc="13" dirty="0">
                  <a:solidFill>
                    <a:srgbClr val="FFFFFF"/>
                  </a:solidFill>
                  <a:latin typeface="+mj-lt"/>
                </a:rPr>
                <a:t>According to the 2017-2018 American Pet Products Association (APPA) National Pet Owners Survey, 12.5 million homes own freshwater fish and 2.5 million homes own saltwater fish (Pet industry market size &amp; ownership statistics.). </a:t>
              </a:r>
            </a:p>
            <a:p>
              <a:pPr marL="603618" lvl="1" indent="-301809" algn="just">
                <a:lnSpc>
                  <a:spcPts val="4864"/>
                </a:lnSpc>
                <a:buFont typeface="Arial"/>
                <a:buChar char="•"/>
              </a:pPr>
              <a:r>
                <a:rPr lang="en-US" sz="2795" b="1" spc="13" dirty="0">
                  <a:solidFill>
                    <a:srgbClr val="FFFFFF"/>
                  </a:solidFill>
                  <a:latin typeface="+mj-lt"/>
                </a:rPr>
                <a:t>There are a total of 139.3 million freshwater fish owned in the United States, about one and a half times the number of dogs. </a:t>
              </a:r>
            </a:p>
          </p:txBody>
        </p:sp>
        <p:sp>
          <p:nvSpPr>
            <p:cNvPr id="8" name="AutoShape 8"/>
            <p:cNvSpPr/>
            <p:nvPr/>
          </p:nvSpPr>
          <p:spPr>
            <a:xfrm>
              <a:off x="0" y="1812042"/>
              <a:ext cx="12231525" cy="0"/>
            </a:xfrm>
            <a:prstGeom prst="line">
              <a:avLst/>
            </a:prstGeom>
            <a:ln w="38047" cap="rnd">
              <a:solidFill>
                <a:srgbClr val="86C7ED"/>
              </a:solidFill>
              <a:prstDash val="solid"/>
              <a:headEnd type="none" w="sm" len="sm"/>
              <a:tailEnd type="none" w="sm" len="sm"/>
            </a:ln>
          </p:spPr>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a:off x="7678108" y="495300"/>
            <a:ext cx="9416270" cy="7831930"/>
            <a:chOff x="-19051" y="264791"/>
            <a:chExt cx="12555027" cy="9305312"/>
          </a:xfrm>
        </p:grpSpPr>
        <p:sp>
          <p:nvSpPr>
            <p:cNvPr id="3" name="TextBox 3"/>
            <p:cNvSpPr txBox="1"/>
            <p:nvPr/>
          </p:nvSpPr>
          <p:spPr>
            <a:xfrm>
              <a:off x="0" y="1435464"/>
              <a:ext cx="12535976" cy="8134639"/>
            </a:xfrm>
            <a:prstGeom prst="rect">
              <a:avLst/>
            </a:prstGeom>
          </p:spPr>
          <p:txBody>
            <a:bodyPr lIns="0" tIns="0" rIns="0" bIns="0" rtlCol="0" anchor="t">
              <a:spAutoFit/>
            </a:bodyPr>
            <a:lstStyle/>
            <a:p>
              <a:pPr marL="582927" lvl="1" indent="-291463" algn="just">
                <a:lnSpc>
                  <a:spcPts val="5399"/>
                </a:lnSpc>
                <a:buFont typeface="Arial"/>
                <a:buChar char="•"/>
              </a:pPr>
              <a:r>
                <a:rPr lang="en-US" sz="2800" b="1" spc="-53" dirty="0">
                  <a:solidFill>
                    <a:srgbClr val="FFFFFF"/>
                  </a:solidFill>
                  <a:latin typeface="+mj-lt"/>
                </a:rPr>
                <a:t>It is not feasible for fish owners to leave extra food in their fish’s tank before leaving for an extended period. Overfeeding fish is one of the leading causes of fish fatality. </a:t>
              </a:r>
            </a:p>
            <a:p>
              <a:pPr marL="582927" lvl="1" indent="-291463" algn="just">
                <a:lnSpc>
                  <a:spcPts val="5399"/>
                </a:lnSpc>
                <a:buFont typeface="Arial"/>
                <a:buChar char="•"/>
              </a:pPr>
              <a:r>
                <a:rPr lang="en-US" sz="2800" b="1" spc="-53" dirty="0">
                  <a:solidFill>
                    <a:srgbClr val="FFFFFF"/>
                  </a:solidFill>
                  <a:latin typeface="+mj-lt"/>
                </a:rPr>
                <a:t>When the food begins to break down in the tank, the proteins release ammonia, nitrites, and reduce the amount of oxygen in the water, all of which are harmful to the fish. </a:t>
              </a:r>
            </a:p>
            <a:p>
              <a:pPr marL="582927" lvl="1" indent="-291463" algn="just">
                <a:lnSpc>
                  <a:spcPts val="5399"/>
                </a:lnSpc>
                <a:buFont typeface="Arial"/>
                <a:buChar char="•"/>
              </a:pPr>
              <a:r>
                <a:rPr lang="en-US" sz="2800" b="1" spc="-53" dirty="0">
                  <a:solidFill>
                    <a:srgbClr val="FFFFFF"/>
                  </a:solidFill>
                  <a:latin typeface="+mj-lt"/>
                </a:rPr>
                <a:t>This can put a strain on fish owners who need to leave home and do not have a consistent pet sitter. While there are many options available for feeding cats and dogs while away from home, there are not as many choices for fish owners. </a:t>
              </a:r>
            </a:p>
          </p:txBody>
        </p:sp>
        <p:sp>
          <p:nvSpPr>
            <p:cNvPr id="4" name="TextBox 4"/>
            <p:cNvSpPr txBox="1"/>
            <p:nvPr/>
          </p:nvSpPr>
          <p:spPr>
            <a:xfrm>
              <a:off x="-19051" y="264791"/>
              <a:ext cx="12535976" cy="639935"/>
            </a:xfrm>
            <a:prstGeom prst="rect">
              <a:avLst/>
            </a:prstGeom>
          </p:spPr>
          <p:txBody>
            <a:bodyPr lIns="0" tIns="0" rIns="0" bIns="0" rtlCol="0" anchor="t">
              <a:spAutoFit/>
            </a:bodyPr>
            <a:lstStyle/>
            <a:p>
              <a:pPr>
                <a:lnSpc>
                  <a:spcPts val="4200"/>
                </a:lnSpc>
              </a:pPr>
              <a:r>
                <a:rPr lang="en-US" sz="3500" b="1" spc="105" dirty="0">
                  <a:solidFill>
                    <a:srgbClr val="86C7ED"/>
                  </a:solidFill>
                  <a:latin typeface="+mj-lt"/>
                </a:rPr>
                <a:t>Why is the automatic fish feeder needed?</a:t>
              </a:r>
            </a:p>
          </p:txBody>
        </p:sp>
      </p:grpSp>
      <p:grpSp>
        <p:nvGrpSpPr>
          <p:cNvPr id="5" name="Group 5"/>
          <p:cNvGrpSpPr/>
          <p:nvPr/>
        </p:nvGrpSpPr>
        <p:grpSpPr>
          <a:xfrm>
            <a:off x="152400" y="2203411"/>
            <a:ext cx="7219458" cy="6956774"/>
            <a:chOff x="0" y="0"/>
            <a:chExt cx="12955757" cy="12730098"/>
          </a:xfrm>
        </p:grpSpPr>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a:off x="1795218" y="6357796"/>
              <a:ext cx="11160540" cy="6372302"/>
            </a:xfrm>
            <a:prstGeom prst="rect">
              <a:avLst/>
            </a:prstGeom>
          </p:spPr>
        </p:pic>
        <p:pic>
          <p:nvPicPr>
            <p:cNvPr id="7" name="Picture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a:off x="0" y="0"/>
              <a:ext cx="11160540" cy="6372302"/>
            </a:xfrm>
            <a:prstGeom prst="rect">
              <a:avLst/>
            </a:prstGeom>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7482699" y="-2963295"/>
            <a:ext cx="14931229" cy="12929771"/>
            <a:chOff x="0" y="0"/>
            <a:chExt cx="4282440" cy="3708400"/>
          </a:xfrm>
        </p:grpSpPr>
        <p:sp>
          <p:nvSpPr>
            <p:cNvPr id="3"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t="-31297" b="-31297"/>
              </a:stretch>
            </a:blipFill>
          </p:spPr>
        </p:sp>
      </p:grpSp>
      <p:sp>
        <p:nvSpPr>
          <p:cNvPr id="6" name="TextBox 6"/>
          <p:cNvSpPr txBox="1"/>
          <p:nvPr/>
        </p:nvSpPr>
        <p:spPr>
          <a:xfrm>
            <a:off x="-14288" y="1866900"/>
            <a:ext cx="8864672" cy="7223760"/>
          </a:xfrm>
          <a:prstGeom prst="rect">
            <a:avLst/>
          </a:prstGeom>
        </p:spPr>
        <p:txBody>
          <a:bodyPr lIns="0" tIns="0" rIns="0" bIns="0" rtlCol="0" anchor="t">
            <a:spAutoFit/>
          </a:bodyPr>
          <a:lstStyle/>
          <a:p>
            <a:pPr marL="863599" lvl="1" indent="-431800">
              <a:lnSpc>
                <a:spcPts val="9719"/>
              </a:lnSpc>
              <a:buFont typeface="Arial"/>
              <a:buChar char="•"/>
            </a:pPr>
            <a:r>
              <a:rPr lang="en-US" sz="3999" b="1" spc="-79" dirty="0">
                <a:latin typeface="+mj-lt"/>
              </a:rPr>
              <a:t>To ensure proper growth and maintenance of fish.</a:t>
            </a:r>
          </a:p>
          <a:p>
            <a:pPr marL="863599" lvl="1" indent="-431800">
              <a:lnSpc>
                <a:spcPts val="9719"/>
              </a:lnSpc>
              <a:buFont typeface="Arial"/>
              <a:buChar char="•"/>
            </a:pPr>
            <a:r>
              <a:rPr lang="en-US" sz="3999" b="1" spc="-79" dirty="0">
                <a:latin typeface="+mj-lt"/>
              </a:rPr>
              <a:t>To design and develop automatic fish feeder for aquarium and ponds useful especially during the owner’s unavailability</a:t>
            </a:r>
          </a:p>
        </p:txBody>
      </p:sp>
      <p:sp>
        <p:nvSpPr>
          <p:cNvPr id="7" name="TextBox 7"/>
          <p:cNvSpPr txBox="1"/>
          <p:nvPr/>
        </p:nvSpPr>
        <p:spPr>
          <a:xfrm>
            <a:off x="336527" y="638175"/>
            <a:ext cx="6453999" cy="771525"/>
          </a:xfrm>
          <a:prstGeom prst="rect">
            <a:avLst/>
          </a:prstGeom>
        </p:spPr>
        <p:txBody>
          <a:bodyPr lIns="0" tIns="0" rIns="0" bIns="0" rtlCol="0" anchor="t">
            <a:spAutoFit/>
          </a:bodyPr>
          <a:lstStyle/>
          <a:p>
            <a:pPr>
              <a:lnSpc>
                <a:spcPts val="6000"/>
              </a:lnSpc>
            </a:pPr>
            <a:r>
              <a:rPr lang="en-US" sz="5000" b="1" spc="150" dirty="0">
                <a:solidFill>
                  <a:srgbClr val="1836B2"/>
                </a:solidFill>
                <a:latin typeface="+mj-lt"/>
              </a:rPr>
              <a:t>Goal of the project: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p:cNvPicPr>
            <a:picLocks noChangeAspect="1"/>
          </p:cNvPicPr>
          <p:nvPr/>
        </p:nvPicPr>
        <p:blipFill>
          <a:blip r:embed="rId2"/>
          <a:srcRect/>
          <a:stretch>
            <a:fillRect/>
          </a:stretch>
        </p:blipFill>
        <p:spPr>
          <a:xfrm>
            <a:off x="4724400" y="2122446"/>
            <a:ext cx="10035403" cy="7716879"/>
          </a:xfrm>
          <a:prstGeom prst="rect">
            <a:avLst/>
          </a:prstGeom>
        </p:spPr>
      </p:pic>
      <p:sp>
        <p:nvSpPr>
          <p:cNvPr id="5" name="TextBox 5"/>
          <p:cNvSpPr txBox="1"/>
          <p:nvPr/>
        </p:nvSpPr>
        <p:spPr>
          <a:xfrm>
            <a:off x="264922" y="447675"/>
            <a:ext cx="14065755" cy="1152525"/>
          </a:xfrm>
          <a:prstGeom prst="rect">
            <a:avLst/>
          </a:prstGeom>
        </p:spPr>
        <p:txBody>
          <a:bodyPr lIns="0" tIns="0" rIns="0" bIns="0" rtlCol="0" anchor="t">
            <a:spAutoFit/>
          </a:bodyPr>
          <a:lstStyle/>
          <a:p>
            <a:pPr>
              <a:lnSpc>
                <a:spcPts val="9000"/>
              </a:lnSpc>
            </a:pPr>
            <a:r>
              <a:rPr lang="en-US" sz="7500" b="1" spc="225" dirty="0">
                <a:solidFill>
                  <a:srgbClr val="1836B2"/>
                </a:solidFill>
                <a:latin typeface="+mj-lt"/>
              </a:rPr>
              <a:t>SYSTEM ARCHITECTURE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066CB"/>
        </a:solidFill>
        <a:effectLst/>
      </p:bgPr>
    </p:bg>
    <p:spTree>
      <p:nvGrpSpPr>
        <p:cNvPr id="1" name=""/>
        <p:cNvGrpSpPr/>
        <p:nvPr/>
      </p:nvGrpSpPr>
      <p:grpSpPr>
        <a:xfrm>
          <a:off x="0" y="0"/>
          <a:ext cx="0" cy="0"/>
          <a:chOff x="0" y="0"/>
          <a:chExt cx="0" cy="0"/>
        </a:xfrm>
      </p:grpSpPr>
      <p:grpSp>
        <p:nvGrpSpPr>
          <p:cNvPr id="2" name="Group 2"/>
          <p:cNvGrpSpPr/>
          <p:nvPr/>
        </p:nvGrpSpPr>
        <p:grpSpPr>
          <a:xfrm>
            <a:off x="241054" y="1919275"/>
            <a:ext cx="16582165" cy="8183484"/>
            <a:chOff x="0" y="38100"/>
            <a:chExt cx="22109553" cy="10911312"/>
          </a:xfrm>
        </p:grpSpPr>
        <p:sp>
          <p:nvSpPr>
            <p:cNvPr id="3" name="TextBox 3"/>
            <p:cNvSpPr txBox="1"/>
            <p:nvPr/>
          </p:nvSpPr>
          <p:spPr>
            <a:xfrm>
              <a:off x="0" y="38100"/>
              <a:ext cx="22109553" cy="955991"/>
            </a:xfrm>
            <a:prstGeom prst="rect">
              <a:avLst/>
            </a:prstGeom>
          </p:spPr>
          <p:txBody>
            <a:bodyPr lIns="0" tIns="0" rIns="0" bIns="0" rtlCol="0" anchor="t">
              <a:spAutoFit/>
            </a:bodyPr>
            <a:lstStyle/>
            <a:p>
              <a:pPr>
                <a:lnSpc>
                  <a:spcPts val="5381"/>
                </a:lnSpc>
              </a:pPr>
              <a:r>
                <a:rPr lang="en-US" sz="4892" b="1" dirty="0">
                  <a:solidFill>
                    <a:srgbClr val="FFFFFF"/>
                  </a:solidFill>
                  <a:latin typeface="+mj-lt"/>
                </a:rPr>
                <a:t>Node MCU</a:t>
              </a:r>
            </a:p>
          </p:txBody>
        </p:sp>
        <p:sp>
          <p:nvSpPr>
            <p:cNvPr id="4" name="TextBox 4"/>
            <p:cNvSpPr txBox="1"/>
            <p:nvPr/>
          </p:nvSpPr>
          <p:spPr>
            <a:xfrm>
              <a:off x="0" y="1632503"/>
              <a:ext cx="22109553" cy="9316909"/>
            </a:xfrm>
            <a:prstGeom prst="rect">
              <a:avLst/>
            </a:prstGeom>
          </p:spPr>
          <p:txBody>
            <a:bodyPr lIns="0" tIns="0" rIns="0" bIns="0" rtlCol="0" anchor="t">
              <a:spAutoFit/>
            </a:bodyPr>
            <a:lstStyle/>
            <a:p>
              <a:pPr marL="539749" lvl="1" indent="-269875">
                <a:lnSpc>
                  <a:spcPts val="4999"/>
                </a:lnSpc>
                <a:buFont typeface="Arial"/>
                <a:buChar char="•"/>
              </a:pPr>
              <a:r>
                <a:rPr lang="en-US" sz="2800" b="1" spc="12" dirty="0">
                  <a:solidFill>
                    <a:srgbClr val="FFFFFF"/>
                  </a:solidFill>
                  <a:latin typeface="+mj-lt"/>
                </a:rPr>
                <a:t>NodeMCU is an open source platform based on ESP8266 which can connect objects and let data transfer using the Wi-Fi protocol.</a:t>
              </a:r>
            </a:p>
            <a:p>
              <a:pPr>
                <a:lnSpc>
                  <a:spcPts val="4999"/>
                </a:lnSpc>
              </a:pPr>
              <a:endParaRPr lang="en-US" sz="2800" b="1" spc="12" dirty="0">
                <a:solidFill>
                  <a:srgbClr val="FFFFFF"/>
                </a:solidFill>
                <a:latin typeface="+mj-lt"/>
              </a:endParaRPr>
            </a:p>
            <a:p>
              <a:pPr>
                <a:lnSpc>
                  <a:spcPts val="4999"/>
                </a:lnSpc>
              </a:pPr>
              <a:r>
                <a:rPr lang="en-US" sz="2800" b="1" spc="12" dirty="0">
                  <a:solidFill>
                    <a:srgbClr val="FFFFFF"/>
                  </a:solidFill>
                  <a:latin typeface="+mj-lt"/>
                </a:rPr>
                <a:t>Why NodeMCU is better than Arduino?</a:t>
              </a:r>
            </a:p>
            <a:p>
              <a:pPr>
                <a:lnSpc>
                  <a:spcPts val="4999"/>
                </a:lnSpc>
              </a:pPr>
              <a:endParaRPr lang="en-US" sz="2800" b="1" spc="12" dirty="0">
                <a:solidFill>
                  <a:srgbClr val="FFFFFF"/>
                </a:solidFill>
                <a:latin typeface="+mj-lt"/>
              </a:endParaRPr>
            </a:p>
            <a:p>
              <a:pPr marL="539749" lvl="1" indent="-269875">
                <a:lnSpc>
                  <a:spcPts val="4999"/>
                </a:lnSpc>
                <a:buFont typeface="Arial"/>
                <a:buChar char="•"/>
              </a:pPr>
              <a:r>
                <a:rPr lang="en-US" sz="2800" b="1" spc="12" dirty="0">
                  <a:solidFill>
                    <a:srgbClr val="FFFFFF"/>
                  </a:solidFill>
                  <a:latin typeface="+mj-lt"/>
                </a:rPr>
                <a:t>NodeMCU comes with 128KB RAM and UNO it’s just 2kB RAM so NodeMCU is having more ram space.</a:t>
              </a:r>
            </a:p>
            <a:p>
              <a:pPr marL="539749" lvl="1" indent="-269875">
                <a:lnSpc>
                  <a:spcPts val="4999"/>
                </a:lnSpc>
                <a:buFont typeface="Arial"/>
                <a:buChar char="•"/>
              </a:pPr>
              <a:r>
                <a:rPr lang="en-US" sz="2800" b="1" spc="12" dirty="0">
                  <a:solidFill>
                    <a:srgbClr val="FFFFFF"/>
                  </a:solidFill>
                  <a:latin typeface="+mj-lt"/>
                </a:rPr>
                <a:t>NodeMCU is having 4MBytes of ROM (flash) and UNO is just 32 KB, NodeMCU can store more code compare to UNO.</a:t>
              </a:r>
            </a:p>
            <a:p>
              <a:pPr marL="539749" lvl="1" indent="-269875">
                <a:lnSpc>
                  <a:spcPts val="4999"/>
                </a:lnSpc>
                <a:buFont typeface="Arial"/>
                <a:buChar char="•"/>
              </a:pPr>
              <a:r>
                <a:rPr lang="en-US" sz="2800" b="1" spc="12" dirty="0">
                  <a:solidFill>
                    <a:srgbClr val="FFFFFF"/>
                  </a:solidFill>
                  <a:latin typeface="+mj-lt"/>
                </a:rPr>
                <a:t>NodeMCU comes with micro USB port and UNO is comes with USB type B connector, micro USB cable is easy available compare to USB type B.</a:t>
              </a:r>
            </a:p>
            <a:p>
              <a:pPr marL="539749" lvl="1" indent="-269875">
                <a:lnSpc>
                  <a:spcPts val="4999"/>
                </a:lnSpc>
                <a:buFont typeface="Arial"/>
                <a:buChar char="•"/>
              </a:pPr>
              <a:r>
                <a:rPr lang="en-US" sz="2800" b="1" spc="12" dirty="0">
                  <a:solidFill>
                    <a:srgbClr val="FFFFFF"/>
                  </a:solidFill>
                  <a:latin typeface="+mj-lt"/>
                </a:rPr>
                <a:t>NodeMCU development board is smaller in size compared to Arduino UNO.</a:t>
              </a:r>
            </a:p>
          </p:txBody>
        </p:sp>
      </p:grpSp>
      <p:sp>
        <p:nvSpPr>
          <p:cNvPr id="5" name="TextBox 5"/>
          <p:cNvSpPr txBox="1"/>
          <p:nvPr/>
        </p:nvSpPr>
        <p:spPr>
          <a:xfrm>
            <a:off x="431999" y="355380"/>
            <a:ext cx="9175214" cy="923925"/>
          </a:xfrm>
          <a:prstGeom prst="rect">
            <a:avLst/>
          </a:prstGeom>
        </p:spPr>
        <p:txBody>
          <a:bodyPr lIns="0" tIns="0" rIns="0" bIns="0" rtlCol="0" anchor="t">
            <a:spAutoFit/>
          </a:bodyPr>
          <a:lstStyle/>
          <a:p>
            <a:pPr>
              <a:lnSpc>
                <a:spcPts val="7200"/>
              </a:lnSpc>
            </a:pPr>
            <a:r>
              <a:rPr lang="en-US" sz="6000" b="1" spc="179" dirty="0">
                <a:solidFill>
                  <a:srgbClr val="FFFFFF"/>
                </a:solidFill>
                <a:latin typeface="+mj-lt"/>
              </a:rPr>
              <a:t>Components:</a:t>
            </a:r>
          </a:p>
        </p:txBody>
      </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14173200" y="139033"/>
            <a:ext cx="3994175" cy="2280543"/>
          </a:xfrm>
          <a:prstGeom prst="rect">
            <a:avLst/>
          </a:prstGeom>
        </p:spPr>
      </p:pic>
      <p:sp>
        <p:nvSpPr>
          <p:cNvPr id="7" name="AutoShape 7"/>
          <p:cNvSpPr/>
          <p:nvPr/>
        </p:nvSpPr>
        <p:spPr>
          <a:xfrm rot="-10800000">
            <a:off x="216269" y="1460056"/>
            <a:ext cx="7651215" cy="0"/>
          </a:xfrm>
          <a:prstGeom prst="line">
            <a:avLst/>
          </a:prstGeom>
          <a:ln w="76200" cap="rnd">
            <a:solidFill>
              <a:srgbClr val="FFFFFF"/>
            </a:solidFill>
            <a:prstDash val="sysDot"/>
            <a:headEnd type="none" w="sm" len="sm"/>
            <a:tailEnd type="none" w="sm" len="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807</Words>
  <Application>Microsoft Office PowerPoint</Application>
  <PresentationFormat>Custom</PresentationFormat>
  <Paragraphs>61</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Fish feeder</dc:title>
  <cp:lastModifiedBy>R N Sneha Priya</cp:lastModifiedBy>
  <cp:revision>5</cp:revision>
  <dcterms:created xsi:type="dcterms:W3CDTF">2006-08-16T00:00:00Z</dcterms:created>
  <dcterms:modified xsi:type="dcterms:W3CDTF">2021-12-29T14:39:12Z</dcterms:modified>
  <dc:identifier>DAEzYjUybeU</dc:identifier>
</cp:coreProperties>
</file>

<file path=docProps/thumbnail.jpeg>
</file>